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2.xml" ContentType="application/vnd.openxmlformats-officedocument.themeOverr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0"/>
  </p:notesMasterIdLst>
  <p:sldIdLst>
    <p:sldId id="256" r:id="rId2"/>
    <p:sldId id="257" r:id="rId3"/>
    <p:sldId id="258" r:id="rId4"/>
    <p:sldId id="263" r:id="rId5"/>
    <p:sldId id="259" r:id="rId6"/>
    <p:sldId id="260" r:id="rId7"/>
    <p:sldId id="261" r:id="rId8"/>
    <p:sldId id="262" r:id="rId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19" d="100"/>
          <a:sy n="119" d="100"/>
        </p:scale>
        <p:origin x="16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6711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f43f0a7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f43f0a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3">
            <a:lum/>
          </a:blip>
          <a:srcRect/>
          <a:stretch>
            <a:fillRect t="-9000" b="-9000"/>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hemeOverride" Target="../theme/themeOverride1.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uofatucfsfpt1-hrk2119.slack.com/archives/G01HG9Y54HX/p1608174209006400"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hemeOverride" Target="../theme/themeOverride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4806944"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bg1"/>
                </a:solidFill>
              </a:rPr>
              <a:t>Ala-Cart Marketing</a:t>
            </a:r>
            <a:endParaRPr dirty="0">
              <a:solidFill>
                <a:schemeClr val="bg1"/>
              </a:solidFill>
            </a:endParaRPr>
          </a:p>
        </p:txBody>
      </p:sp>
      <p:sp>
        <p:nvSpPr>
          <p:cNvPr id="55" name="Google Shape;55;p13"/>
          <p:cNvSpPr txBox="1">
            <a:spLocks noGrp="1"/>
          </p:cNvSpPr>
          <p:nvPr>
            <p:ph type="subTitle" idx="1"/>
          </p:nvPr>
        </p:nvSpPr>
        <p:spPr>
          <a:xfrm>
            <a:off x="56147" y="2797175"/>
            <a:ext cx="5601833" cy="170805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0000"/>
                </a:solidFill>
              </a:rPr>
              <a:t>Group Project By: </a:t>
            </a:r>
          </a:p>
          <a:p>
            <a:pPr marL="0" lvl="0" indent="0" algn="ctr" rtl="0">
              <a:spcBef>
                <a:spcPts val="0"/>
              </a:spcBef>
              <a:spcAft>
                <a:spcPts val="0"/>
              </a:spcAft>
              <a:buNone/>
            </a:pPr>
            <a:r>
              <a:rPr lang="en-US" sz="1800" dirty="0">
                <a:solidFill>
                  <a:srgbClr val="FF0000"/>
                </a:solidFill>
              </a:rPr>
              <a:t>Josh Malone, Rebecca </a:t>
            </a:r>
            <a:r>
              <a:rPr lang="en-US" sz="1800" dirty="0" err="1">
                <a:solidFill>
                  <a:srgbClr val="FF0000"/>
                </a:solidFill>
              </a:rPr>
              <a:t>Chiquete</a:t>
            </a:r>
            <a:r>
              <a:rPr lang="en-US" sz="1800" dirty="0">
                <a:solidFill>
                  <a:srgbClr val="FF0000"/>
                </a:solidFill>
              </a:rPr>
              <a:t>, Skye Lucking</a:t>
            </a:r>
            <a:endParaRPr sz="1800" dirty="0">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1" y="92098"/>
            <a:ext cx="4031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Elevator pitch:</a:t>
            </a:r>
            <a:endParaRPr dirty="0">
              <a:solidFill>
                <a:schemeClr val="bg1"/>
              </a:solidFill>
            </a:endParaRPr>
          </a:p>
        </p:txBody>
      </p:sp>
      <p:sp>
        <p:nvSpPr>
          <p:cNvPr id="2" name="Text Placeholder 1">
            <a:extLst>
              <a:ext uri="{FF2B5EF4-FFF2-40B4-BE49-F238E27FC236}">
                <a16:creationId xmlns:a16="http://schemas.microsoft.com/office/drawing/2014/main" id="{C031681A-CFA8-43AC-9683-813BF0728A61}"/>
              </a:ext>
            </a:extLst>
          </p:cNvPr>
          <p:cNvSpPr>
            <a:spLocks noGrp="1"/>
          </p:cNvSpPr>
          <p:nvPr>
            <p:ph type="body" idx="1"/>
          </p:nvPr>
        </p:nvSpPr>
        <p:spPr>
          <a:xfrm>
            <a:off x="311700" y="664798"/>
            <a:ext cx="4781667" cy="4386604"/>
          </a:xfrm>
          <a:solidFill>
            <a:schemeClr val="tx1">
              <a:lumMod val="65000"/>
              <a:lumOff val="35000"/>
              <a:alpha val="88000"/>
            </a:schemeClr>
          </a:solidFill>
          <a:ln>
            <a:noFill/>
          </a:ln>
        </p:spPr>
        <p:txBody>
          <a:bodyPr spcFirstLastPara="1" wrap="square" lIns="91425" tIns="91425" rIns="91425" bIns="91425" anchor="t" anchorCtr="0">
            <a:noAutofit/>
          </a:bodyPr>
          <a:lstStyle/>
          <a:p>
            <a:pPr marL="114300" indent="0">
              <a:buNone/>
            </a:pPr>
            <a:r>
              <a:rPr lang="en-US" sz="1600" dirty="0">
                <a:solidFill>
                  <a:schemeClr val="bg1"/>
                </a:solidFill>
              </a:rPr>
              <a:t>Ala-Carte-Marketing aligns a business with the exact marketing services they need. The buyer has an option to choose one or multiple services. Once the services are selected the buyer will receive a quote showing them their amount owed. If the buyer is unsure of the services they need, well they can just look at the portfolio page and see the last 6 pervious works Ala-Carte-Marketing has done. The idea of this service was originated from a Sushi Restaurant Theme, where you can pick whichever sushi you want, while not having to select the ones you do not want. We took this theme and ran with it!</a:t>
            </a:r>
          </a:p>
        </p:txBody>
      </p:sp>
    </p:spTree>
  </p:cSld>
  <p:clrMapOvr>
    <a:overrideClrMapping bg1="lt1" tx1="dk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207427" y="124183"/>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Concept</a:t>
            </a:r>
            <a:endParaRPr dirty="0">
              <a:solidFill>
                <a:schemeClr val="bg1"/>
              </a:solidFill>
            </a:endParaRPr>
          </a:p>
        </p:txBody>
      </p:sp>
      <p:sp>
        <p:nvSpPr>
          <p:cNvPr id="66" name="Google Shape;66;p15"/>
          <p:cNvSpPr txBox="1">
            <a:spLocks noGrp="1"/>
          </p:cNvSpPr>
          <p:nvPr>
            <p:ph type="body" idx="1"/>
          </p:nvPr>
        </p:nvSpPr>
        <p:spPr>
          <a:xfrm>
            <a:off x="311700" y="696883"/>
            <a:ext cx="8520600" cy="4322434"/>
          </a:xfrm>
          <a:prstGeom prst="rect">
            <a:avLst/>
          </a:prstGeom>
          <a:solidFill>
            <a:schemeClr val="tx1">
              <a:lumMod val="65000"/>
              <a:lumOff val="35000"/>
              <a:alpha val="88000"/>
            </a:schemeClr>
          </a:solidFill>
        </p:spPr>
        <p:txBody>
          <a:bodyPr spcFirstLastPara="1" wrap="square" lIns="91425" tIns="91425" rIns="91425" bIns="91425" anchor="t" anchorCtr="0">
            <a:noAutofit/>
          </a:bodyPr>
          <a:lstStyle/>
          <a:p>
            <a:pPr marL="114300" lvl="0" indent="0" algn="l" rtl="0">
              <a:spcBef>
                <a:spcPts val="0"/>
              </a:spcBef>
              <a:spcAft>
                <a:spcPts val="0"/>
              </a:spcAft>
              <a:buSzPts val="1800"/>
              <a:buNone/>
            </a:pPr>
            <a:r>
              <a:rPr lang="en-US" dirty="0">
                <a:solidFill>
                  <a:srgbClr val="FF0000"/>
                </a:solidFill>
              </a:rPr>
              <a:t>Project Description</a:t>
            </a:r>
          </a:p>
          <a:p>
            <a:pPr marL="457200" lvl="0" indent="-342900" algn="l" rtl="0">
              <a:spcBef>
                <a:spcPts val="0"/>
              </a:spcBef>
              <a:spcAft>
                <a:spcPts val="0"/>
              </a:spcAft>
              <a:buSzPts val="1800"/>
              <a:buChar char="●"/>
            </a:pPr>
            <a:r>
              <a:rPr lang="en-US" sz="1800" b="0" i="0" u="none" strike="noStrike" dirty="0">
                <a:solidFill>
                  <a:schemeClr val="bg1"/>
                </a:solidFill>
                <a:effectLst/>
                <a:latin typeface="Arial" panose="020B0604020202020204" pitchFamily="34" charset="0"/>
              </a:rPr>
              <a:t>Ala carte  marketing services menu (with a sushi theme) where the marketing company has hired us to create a menu (survey) that they will send to their potential clients to check off what services they need and then check-out.</a:t>
            </a:r>
            <a:endParaRPr dirty="0">
              <a:solidFill>
                <a:schemeClr val="bg1"/>
              </a:solidFill>
            </a:endParaRPr>
          </a:p>
          <a:p>
            <a:pPr marL="114300" indent="0">
              <a:buNone/>
            </a:pPr>
            <a:r>
              <a:rPr lang="en-US" dirty="0">
                <a:solidFill>
                  <a:srgbClr val="FF0000"/>
                </a:solidFill>
              </a:rPr>
              <a:t>Motivation for development?</a:t>
            </a:r>
          </a:p>
          <a:p>
            <a:pPr marL="457200" lvl="0" indent="-342900" algn="l" rtl="0">
              <a:spcBef>
                <a:spcPts val="0"/>
              </a:spcBef>
              <a:spcAft>
                <a:spcPts val="0"/>
              </a:spcAft>
              <a:buSzPts val="1800"/>
              <a:buChar char="●"/>
            </a:pPr>
            <a:r>
              <a:rPr lang="en" dirty="0">
                <a:solidFill>
                  <a:schemeClr val="bg1"/>
                </a:solidFill>
              </a:rPr>
              <a:t>Potential clients are often hesitant to engage with a marketing company for fear that they will get ‘over-sold’ on services they don’t need. With this app, they can learn about the services the company offers and select only the ones that are right for their business model.</a:t>
            </a:r>
            <a:endParaRPr dirty="0">
              <a:solidFill>
                <a:schemeClr val="bg1"/>
              </a:solidFill>
            </a:endParaRPr>
          </a:p>
          <a:p>
            <a:endParaRPr lang="en" dirty="0">
              <a:solidFill>
                <a:srgbClr val="FF0000"/>
              </a:solidFill>
            </a:endParaRPr>
          </a:p>
          <a:p>
            <a:pPr marL="457200" lvl="0" indent="-342900" algn="l" rtl="0">
              <a:spcBef>
                <a:spcPts val="0"/>
              </a:spcBef>
              <a:spcAft>
                <a:spcPts val="0"/>
              </a:spcAft>
              <a:buSzPts val="1800"/>
              <a:buChar char="●"/>
            </a:pPr>
            <a:endParaRPr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207427" y="124183"/>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Concept</a:t>
            </a:r>
            <a:endParaRPr dirty="0">
              <a:solidFill>
                <a:schemeClr val="bg1"/>
              </a:solidFill>
            </a:endParaRPr>
          </a:p>
        </p:txBody>
      </p:sp>
      <p:sp>
        <p:nvSpPr>
          <p:cNvPr id="66" name="Google Shape;66;p15"/>
          <p:cNvSpPr txBox="1">
            <a:spLocks noGrp="1"/>
          </p:cNvSpPr>
          <p:nvPr>
            <p:ph type="body" idx="1"/>
          </p:nvPr>
        </p:nvSpPr>
        <p:spPr>
          <a:xfrm>
            <a:off x="311700" y="696883"/>
            <a:ext cx="8520600" cy="4322434"/>
          </a:xfrm>
          <a:prstGeom prst="rect">
            <a:avLst/>
          </a:prstGeom>
          <a:solidFill>
            <a:schemeClr val="tx1">
              <a:lumMod val="65000"/>
              <a:lumOff val="35000"/>
              <a:alpha val="88000"/>
            </a:schemeClr>
          </a:solidFill>
        </p:spPr>
        <p:txBody>
          <a:bodyPr spcFirstLastPara="1" wrap="square" lIns="91425" tIns="91425" rIns="91425" bIns="91425" anchor="t" anchorCtr="0">
            <a:noAutofit/>
          </a:bodyPr>
          <a:lstStyle/>
          <a:p>
            <a:pPr marL="114300" lvl="0" indent="0" algn="l" rtl="0">
              <a:spcBef>
                <a:spcPts val="0"/>
              </a:spcBef>
              <a:spcAft>
                <a:spcPts val="0"/>
              </a:spcAft>
              <a:buSzPts val="1800"/>
              <a:buNone/>
            </a:pPr>
            <a:r>
              <a:rPr lang="en" dirty="0">
                <a:solidFill>
                  <a:srgbClr val="FF0000"/>
                </a:solidFill>
              </a:rPr>
              <a:t>User stories:</a:t>
            </a:r>
          </a:p>
          <a:p>
            <a:pPr rtl="0"/>
            <a:r>
              <a:rPr lang="en-US" dirty="0">
                <a:solidFill>
                  <a:schemeClr val="bg1"/>
                </a:solidFill>
                <a:latin typeface="Arial" panose="020B0604020202020204" pitchFamily="34" charset="0"/>
              </a:rPr>
              <a:t>User Story 1: As a marketing agency we want to have a unique way to gather service requirements from our potential customers. We've hired you to create an online sushi themed menu of services that our potential clients will fill out to describe what they want.</a:t>
            </a:r>
          </a:p>
          <a:p>
            <a:pPr marR="76200" algn="r" rtl="0"/>
            <a:r>
              <a:rPr lang="en-US" dirty="0">
                <a:solidFill>
                  <a:schemeClr val="bg1"/>
                </a:solidFill>
                <a:latin typeface="Arial" panose="020B0604020202020204" pitchFamily="34" charset="0"/>
                <a:hlinkClick r:id="rId3">
                  <a:extLst>
                    <a:ext uri="{A12FA001-AC4F-418D-AE19-62706E023703}">
                      <ahyp:hlinkClr xmlns:ahyp="http://schemas.microsoft.com/office/drawing/2018/hyperlinkcolor" val="tx"/>
                    </a:ext>
                  </a:extLst>
                </a:hlinkClick>
              </a:rPr>
              <a:t>8:03</a:t>
            </a:r>
            <a:endParaRPr lang="en-US" dirty="0">
              <a:solidFill>
                <a:schemeClr val="bg1"/>
              </a:solidFill>
              <a:latin typeface="Arial" panose="020B0604020202020204" pitchFamily="34" charset="0"/>
            </a:endParaRPr>
          </a:p>
          <a:p>
            <a:pPr rtl="0"/>
            <a:r>
              <a:rPr lang="en-US" dirty="0">
                <a:solidFill>
                  <a:schemeClr val="bg1"/>
                </a:solidFill>
                <a:latin typeface="Arial" panose="020B0604020202020204" pitchFamily="34" charset="0"/>
              </a:rPr>
              <a:t>User story 2: I am a business looking for marketing services, but don't need everything. I am using this online survey to select the services I want and get a quote.</a:t>
            </a:r>
          </a:p>
          <a:p>
            <a:pPr marL="114300" indent="0">
              <a:buNone/>
            </a:pPr>
            <a:br>
              <a:rPr lang="en-US" dirty="0"/>
            </a:br>
            <a:endParaRPr lang="en" dirty="0">
              <a:solidFill>
                <a:srgbClr val="FF0000"/>
              </a:solidFill>
            </a:endParaRPr>
          </a:p>
          <a:p>
            <a:endParaRPr lang="en" dirty="0">
              <a:solidFill>
                <a:srgbClr val="FF0000"/>
              </a:solidFill>
            </a:endParaRPr>
          </a:p>
          <a:p>
            <a:pPr marL="457200" lvl="0" indent="-342900" algn="l" rtl="0">
              <a:spcBef>
                <a:spcPts val="0"/>
              </a:spcBef>
              <a:spcAft>
                <a:spcPts val="0"/>
              </a:spcAft>
              <a:buSzPts val="1800"/>
              <a:buChar char="●"/>
            </a:pPr>
            <a:endParaRPr dirty="0">
              <a:solidFill>
                <a:schemeClr val="bg1"/>
              </a:solidFill>
            </a:endParaRPr>
          </a:p>
        </p:txBody>
      </p:sp>
    </p:spTree>
    <p:extLst>
      <p:ext uri="{BB962C8B-B14F-4D97-AF65-F5344CB8AC3E}">
        <p14:creationId xmlns:p14="http://schemas.microsoft.com/office/powerpoint/2010/main" val="22591057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222248" y="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Process</a:t>
            </a:r>
            <a:endParaRPr dirty="0">
              <a:solidFill>
                <a:schemeClr val="bg1"/>
              </a:solidFill>
            </a:endParaRPr>
          </a:p>
        </p:txBody>
      </p:sp>
      <p:sp>
        <p:nvSpPr>
          <p:cNvPr id="72" name="Google Shape;72;p16"/>
          <p:cNvSpPr txBox="1">
            <a:spLocks noGrp="1"/>
          </p:cNvSpPr>
          <p:nvPr>
            <p:ph type="body" idx="1"/>
          </p:nvPr>
        </p:nvSpPr>
        <p:spPr>
          <a:xfrm>
            <a:off x="134016" y="481534"/>
            <a:ext cx="4494131" cy="4379224"/>
          </a:xfrm>
          <a:prstGeom prst="rect">
            <a:avLst/>
          </a:prstGeom>
          <a:solidFill>
            <a:schemeClr val="tx1">
              <a:lumMod val="65000"/>
              <a:lumOff val="35000"/>
              <a:alpha val="88000"/>
            </a:schemeClr>
          </a:solidFill>
          <a:ln>
            <a:noFill/>
          </a:ln>
        </p:spPr>
        <p:txBody>
          <a:bodyPr spcFirstLastPara="1" wrap="square" lIns="91425" tIns="91425" rIns="91425" bIns="91425" anchor="t" anchorCtr="0">
            <a:noAutofit/>
          </a:bodyPr>
          <a:lstStyle/>
          <a:p>
            <a:pPr marL="114300" indent="0">
              <a:buNone/>
            </a:pPr>
            <a:r>
              <a:rPr lang="en" dirty="0">
                <a:solidFill>
                  <a:srgbClr val="FF0000"/>
                </a:solidFill>
              </a:rPr>
              <a:t>Technologies used</a:t>
            </a:r>
          </a:p>
          <a:p>
            <a:r>
              <a:rPr lang="en" sz="1400" dirty="0">
                <a:solidFill>
                  <a:schemeClr val="bg1"/>
                </a:solidFill>
                <a:latin typeface="Arial" panose="020B0604020202020204" pitchFamily="34" charset="0"/>
              </a:rPr>
              <a:t>HTML &amp; Javascript</a:t>
            </a:r>
          </a:p>
          <a:p>
            <a:r>
              <a:rPr lang="en" sz="1400" dirty="0">
                <a:solidFill>
                  <a:schemeClr val="bg1"/>
                </a:solidFill>
                <a:latin typeface="Arial" panose="020B0604020202020204" pitchFamily="34" charset="0"/>
              </a:rPr>
              <a:t>APIs: Google Places &amp; Unsplash</a:t>
            </a:r>
          </a:p>
          <a:p>
            <a:r>
              <a:rPr lang="en" sz="1400" dirty="0">
                <a:solidFill>
                  <a:schemeClr val="bg1"/>
                </a:solidFill>
                <a:latin typeface="Arial" panose="020B0604020202020204" pitchFamily="34" charset="0"/>
              </a:rPr>
              <a:t>CSS: Primer</a:t>
            </a:r>
          </a:p>
          <a:p>
            <a:r>
              <a:rPr lang="en" sz="1400" dirty="0">
                <a:solidFill>
                  <a:schemeClr val="bg1"/>
                </a:solidFill>
                <a:latin typeface="Arial" panose="020B0604020202020204" pitchFamily="34" charset="0"/>
              </a:rPr>
              <a:t>Git </a:t>
            </a:r>
          </a:p>
          <a:p>
            <a:pPr marL="114300" indent="0">
              <a:buNone/>
            </a:pPr>
            <a:r>
              <a:rPr lang="en" dirty="0">
                <a:solidFill>
                  <a:srgbClr val="FF0000"/>
                </a:solidFill>
              </a:rPr>
              <a:t>Breakdown of tasks and roles</a:t>
            </a:r>
          </a:p>
          <a:p>
            <a:pPr>
              <a:lnSpc>
                <a:spcPct val="100000"/>
              </a:lnSpc>
            </a:pPr>
            <a:r>
              <a:rPr lang="en" sz="1400" dirty="0">
                <a:solidFill>
                  <a:schemeClr val="bg1"/>
                </a:solidFill>
                <a:latin typeface="Arial" panose="020B0604020202020204" pitchFamily="34" charset="0"/>
              </a:rPr>
              <a:t>Josh Malone</a:t>
            </a:r>
          </a:p>
          <a:p>
            <a:pPr marL="914400" lvl="3">
              <a:lnSpc>
                <a:spcPct val="100000"/>
              </a:lnSpc>
              <a:spcBef>
                <a:spcPts val="0"/>
              </a:spcBef>
            </a:pPr>
            <a:r>
              <a:rPr lang="en" dirty="0">
                <a:solidFill>
                  <a:schemeClr val="bg1"/>
                </a:solidFill>
                <a:latin typeface="Arial" panose="020B0604020202020204" pitchFamily="34" charset="0"/>
              </a:rPr>
              <a:t>Design &amp; CSS</a:t>
            </a:r>
          </a:p>
          <a:p>
            <a:pPr marL="914400" lvl="3">
              <a:lnSpc>
                <a:spcPct val="100000"/>
              </a:lnSpc>
              <a:spcBef>
                <a:spcPts val="0"/>
              </a:spcBef>
            </a:pPr>
            <a:r>
              <a:rPr lang="en" dirty="0">
                <a:solidFill>
                  <a:schemeClr val="bg1"/>
                </a:solidFill>
                <a:latin typeface="Arial" panose="020B0604020202020204" pitchFamily="34" charset="0"/>
              </a:rPr>
              <a:t> About Page</a:t>
            </a:r>
          </a:p>
          <a:p>
            <a:pPr marL="457200" lvl="2">
              <a:lnSpc>
                <a:spcPct val="100000"/>
              </a:lnSpc>
              <a:spcBef>
                <a:spcPts val="0"/>
              </a:spcBef>
            </a:pPr>
            <a:r>
              <a:rPr lang="en" dirty="0">
                <a:solidFill>
                  <a:schemeClr val="bg1"/>
                </a:solidFill>
                <a:latin typeface="Arial" panose="020B0604020202020204" pitchFamily="34" charset="0"/>
              </a:rPr>
              <a:t>Rebecca Chiquete</a:t>
            </a:r>
          </a:p>
          <a:p>
            <a:pPr marL="914400" lvl="3">
              <a:lnSpc>
                <a:spcPct val="100000"/>
              </a:lnSpc>
              <a:spcBef>
                <a:spcPts val="0"/>
              </a:spcBef>
            </a:pPr>
            <a:r>
              <a:rPr lang="en" dirty="0">
                <a:solidFill>
                  <a:schemeClr val="bg1"/>
                </a:solidFill>
                <a:latin typeface="Arial" panose="020B0604020202020204" pitchFamily="34" charset="0"/>
              </a:rPr>
              <a:t>Unsplash API</a:t>
            </a:r>
          </a:p>
          <a:p>
            <a:pPr marL="914400" lvl="3">
              <a:lnSpc>
                <a:spcPct val="100000"/>
              </a:lnSpc>
              <a:spcBef>
                <a:spcPts val="0"/>
              </a:spcBef>
            </a:pPr>
            <a:r>
              <a:rPr lang="en" dirty="0">
                <a:solidFill>
                  <a:schemeClr val="bg1"/>
                </a:solidFill>
                <a:latin typeface="Arial" panose="020B0604020202020204" pitchFamily="34" charset="0"/>
              </a:rPr>
              <a:t>Portfolio Page</a:t>
            </a:r>
          </a:p>
          <a:p>
            <a:pPr marL="914400" lvl="3">
              <a:lnSpc>
                <a:spcPct val="100000"/>
              </a:lnSpc>
              <a:spcBef>
                <a:spcPts val="0"/>
              </a:spcBef>
            </a:pPr>
            <a:r>
              <a:rPr lang="en" dirty="0">
                <a:solidFill>
                  <a:schemeClr val="bg1"/>
                </a:solidFill>
                <a:latin typeface="Arial" panose="020B0604020202020204" pitchFamily="34" charset="0"/>
              </a:rPr>
              <a:t>Read Me Page</a:t>
            </a:r>
          </a:p>
          <a:p>
            <a:pPr marL="457200" lvl="2">
              <a:lnSpc>
                <a:spcPct val="100000"/>
              </a:lnSpc>
              <a:spcBef>
                <a:spcPts val="0"/>
              </a:spcBef>
            </a:pPr>
            <a:r>
              <a:rPr lang="en" dirty="0">
                <a:solidFill>
                  <a:schemeClr val="bg1"/>
                </a:solidFill>
                <a:latin typeface="Arial" panose="020B0604020202020204" pitchFamily="34" charset="0"/>
              </a:rPr>
              <a:t>Skye Lucking</a:t>
            </a:r>
          </a:p>
          <a:p>
            <a:pPr marL="914400" lvl="3">
              <a:lnSpc>
                <a:spcPct val="100000"/>
              </a:lnSpc>
              <a:spcBef>
                <a:spcPts val="0"/>
              </a:spcBef>
            </a:pPr>
            <a:r>
              <a:rPr lang="en" dirty="0">
                <a:solidFill>
                  <a:schemeClr val="bg1"/>
                </a:solidFill>
                <a:latin typeface="Arial" panose="020B0604020202020204" pitchFamily="34" charset="0"/>
              </a:rPr>
              <a:t>Google Places API</a:t>
            </a:r>
          </a:p>
          <a:p>
            <a:pPr marL="914400" lvl="3">
              <a:lnSpc>
                <a:spcPct val="100000"/>
              </a:lnSpc>
              <a:spcBef>
                <a:spcPts val="0"/>
              </a:spcBef>
            </a:pPr>
            <a:r>
              <a:rPr lang="en" dirty="0">
                <a:solidFill>
                  <a:schemeClr val="bg1"/>
                </a:solidFill>
                <a:latin typeface="Arial" panose="020B0604020202020204" pitchFamily="34" charset="0"/>
              </a:rPr>
              <a:t>Javascript </a:t>
            </a:r>
          </a:p>
          <a:p>
            <a:pPr marL="914400" lvl="3">
              <a:lnSpc>
                <a:spcPct val="100000"/>
              </a:lnSpc>
              <a:spcBef>
                <a:spcPts val="0"/>
              </a:spcBef>
            </a:pPr>
            <a:r>
              <a:rPr lang="en" dirty="0">
                <a:solidFill>
                  <a:schemeClr val="bg1"/>
                </a:solidFill>
                <a:latin typeface="Arial" panose="020B0604020202020204" pitchFamily="34" charset="0"/>
              </a:rPr>
              <a:t>Landing Page &amp; Quote Page</a:t>
            </a:r>
          </a:p>
          <a:p>
            <a:pPr marL="425450" lvl="2" indent="-285750">
              <a:lnSpc>
                <a:spcPct val="100000"/>
              </a:lnSpc>
              <a:spcBef>
                <a:spcPts val="0"/>
              </a:spcBef>
            </a:pPr>
            <a:endParaRPr lang="en" dirty="0">
              <a:solidFill>
                <a:schemeClr val="bg1"/>
              </a:solidFill>
              <a:latin typeface="Arial" panose="020B0604020202020204" pitchFamily="34" charset="0"/>
            </a:endParaRPr>
          </a:p>
          <a:p>
            <a:endParaRPr lang="en" dirty="0">
              <a:solidFill>
                <a:schemeClr val="bg1"/>
              </a:solidFill>
              <a:latin typeface="Arial" panose="020B0604020202020204" pitchFamily="34" charset="0"/>
            </a:endParaRPr>
          </a:p>
          <a:p>
            <a:pPr marL="114300" indent="0">
              <a:buNone/>
            </a:pPr>
            <a:endParaRPr dirty="0">
              <a:solidFill>
                <a:srgbClr val="FF0000"/>
              </a:solidFill>
            </a:endParaRPr>
          </a:p>
        </p:txBody>
      </p:sp>
      <p:sp>
        <p:nvSpPr>
          <p:cNvPr id="4" name="Google Shape;72;p16">
            <a:extLst>
              <a:ext uri="{FF2B5EF4-FFF2-40B4-BE49-F238E27FC236}">
                <a16:creationId xmlns:a16="http://schemas.microsoft.com/office/drawing/2014/main" id="{D536BB16-A163-4659-A5A5-72657680A355}"/>
              </a:ext>
            </a:extLst>
          </p:cNvPr>
          <p:cNvSpPr txBox="1">
            <a:spLocks/>
          </p:cNvSpPr>
          <p:nvPr/>
        </p:nvSpPr>
        <p:spPr>
          <a:xfrm>
            <a:off x="4716379" y="160421"/>
            <a:ext cx="4494131" cy="4700337"/>
          </a:xfrm>
          <a:prstGeom prst="rect">
            <a:avLst/>
          </a:prstGeom>
          <a:solidFill>
            <a:schemeClr val="tx1">
              <a:lumMod val="65000"/>
              <a:lumOff val="35000"/>
              <a:alpha val="88000"/>
            </a:scheme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dirty="0">
                <a:solidFill>
                  <a:srgbClr val="FF0000"/>
                </a:solidFill>
              </a:rPr>
              <a:t>Challenges</a:t>
            </a:r>
          </a:p>
          <a:p>
            <a:r>
              <a:rPr lang="en-US" dirty="0">
                <a:solidFill>
                  <a:schemeClr val="bg1"/>
                </a:solidFill>
                <a:latin typeface="Arial" panose="020B0604020202020204" pitchFamily="34" charset="0"/>
              </a:rPr>
              <a:t>Josh</a:t>
            </a:r>
          </a:p>
          <a:p>
            <a:pPr marL="914400" lvl="3">
              <a:lnSpc>
                <a:spcPct val="100000"/>
              </a:lnSpc>
              <a:spcBef>
                <a:spcPts val="0"/>
              </a:spcBef>
            </a:pPr>
            <a:r>
              <a:rPr lang="en" dirty="0">
                <a:solidFill>
                  <a:schemeClr val="bg1"/>
                </a:solidFill>
                <a:latin typeface="Arial" panose="020B0604020202020204" pitchFamily="34" charset="0"/>
              </a:rPr>
              <a:t>Git Hub / Anxiety of Losing Work</a:t>
            </a:r>
          </a:p>
          <a:p>
            <a:pPr marL="914400" lvl="3">
              <a:lnSpc>
                <a:spcPct val="100000"/>
              </a:lnSpc>
              <a:spcBef>
                <a:spcPts val="0"/>
              </a:spcBef>
            </a:pPr>
            <a:r>
              <a:rPr lang="en" dirty="0">
                <a:solidFill>
                  <a:schemeClr val="bg1"/>
                </a:solidFill>
                <a:latin typeface="Arial" panose="020B0604020202020204" pitchFamily="34" charset="0"/>
              </a:rPr>
              <a:t> </a:t>
            </a:r>
            <a:r>
              <a:rPr lang="en-US" dirty="0">
                <a:solidFill>
                  <a:schemeClr val="bg1"/>
                </a:solidFill>
                <a:latin typeface="Arial" panose="020B0604020202020204" pitchFamily="34" charset="0"/>
              </a:rPr>
              <a:t>Design layout weirdness</a:t>
            </a:r>
          </a:p>
          <a:p>
            <a:pPr marL="914400" lvl="3">
              <a:lnSpc>
                <a:spcPct val="100000"/>
              </a:lnSpc>
              <a:spcBef>
                <a:spcPts val="0"/>
              </a:spcBef>
            </a:pPr>
            <a:r>
              <a:rPr lang="en-US" dirty="0">
                <a:solidFill>
                  <a:schemeClr val="bg1"/>
                </a:solidFill>
                <a:latin typeface="Arial" panose="020B0604020202020204" pitchFamily="34" charset="0"/>
              </a:rPr>
              <a:t>Switched CSS platform</a:t>
            </a:r>
          </a:p>
          <a:p>
            <a:r>
              <a:rPr lang="en-US" dirty="0">
                <a:solidFill>
                  <a:schemeClr val="bg1"/>
                </a:solidFill>
                <a:latin typeface="Arial" panose="020B0604020202020204" pitchFamily="34" charset="0"/>
              </a:rPr>
              <a:t>Rebecca</a:t>
            </a:r>
          </a:p>
          <a:p>
            <a:pPr marL="914400" lvl="3">
              <a:lnSpc>
                <a:spcPct val="100000"/>
              </a:lnSpc>
              <a:spcBef>
                <a:spcPts val="0"/>
              </a:spcBef>
            </a:pPr>
            <a:r>
              <a:rPr lang="en" dirty="0">
                <a:solidFill>
                  <a:schemeClr val="bg1"/>
                </a:solidFill>
                <a:latin typeface="Arial" panose="020B0604020202020204" pitchFamily="34" charset="0"/>
              </a:rPr>
              <a:t>Git Hub / Anxiety of Losing Work</a:t>
            </a:r>
          </a:p>
          <a:p>
            <a:pPr marL="914400" lvl="3">
              <a:lnSpc>
                <a:spcPct val="100000"/>
              </a:lnSpc>
              <a:spcBef>
                <a:spcPts val="0"/>
              </a:spcBef>
            </a:pPr>
            <a:r>
              <a:rPr lang="en" dirty="0">
                <a:solidFill>
                  <a:schemeClr val="bg1"/>
                </a:solidFill>
                <a:latin typeface="Arial" panose="020B0604020202020204" pitchFamily="34" charset="0"/>
              </a:rPr>
              <a:t> APIs required tech we hadn’t studies</a:t>
            </a:r>
          </a:p>
          <a:p>
            <a:pPr marL="914400" lvl="3">
              <a:lnSpc>
                <a:spcPct val="100000"/>
              </a:lnSpc>
              <a:spcBef>
                <a:spcPts val="0"/>
              </a:spcBef>
            </a:pPr>
            <a:r>
              <a:rPr lang="en" dirty="0">
                <a:solidFill>
                  <a:schemeClr val="bg1"/>
                </a:solidFill>
                <a:latin typeface="Arial" panose="020B0604020202020204" pitchFamily="34" charset="0"/>
              </a:rPr>
              <a:t>Limited APIs we could use</a:t>
            </a:r>
          </a:p>
          <a:p>
            <a:r>
              <a:rPr lang="en-US" dirty="0">
                <a:solidFill>
                  <a:schemeClr val="bg1"/>
                </a:solidFill>
                <a:latin typeface="Arial" panose="020B0604020202020204" pitchFamily="34" charset="0"/>
              </a:rPr>
              <a:t>Skye: </a:t>
            </a:r>
          </a:p>
          <a:p>
            <a:pPr marL="914400" lvl="3">
              <a:lnSpc>
                <a:spcPct val="100000"/>
              </a:lnSpc>
              <a:spcBef>
                <a:spcPts val="0"/>
              </a:spcBef>
            </a:pPr>
            <a:r>
              <a:rPr lang="en" dirty="0">
                <a:solidFill>
                  <a:schemeClr val="bg1"/>
                </a:solidFill>
                <a:latin typeface="Arial" panose="020B0604020202020204" pitchFamily="34" charset="0"/>
              </a:rPr>
              <a:t>Bugs in code</a:t>
            </a:r>
          </a:p>
          <a:p>
            <a:pPr marL="114300" indent="0">
              <a:buFont typeface="Arial"/>
              <a:buNone/>
            </a:pPr>
            <a:r>
              <a:rPr lang="en-US" dirty="0">
                <a:solidFill>
                  <a:srgbClr val="FF0000"/>
                </a:solidFill>
              </a:rPr>
              <a:t>Successes</a:t>
            </a:r>
          </a:p>
          <a:p>
            <a:r>
              <a:rPr lang="en-US" sz="1400" dirty="0">
                <a:solidFill>
                  <a:schemeClr val="bg1"/>
                </a:solidFill>
                <a:latin typeface="Arial" panose="020B0604020202020204" pitchFamily="34" charset="0"/>
              </a:rPr>
              <a:t>Josh:</a:t>
            </a:r>
          </a:p>
          <a:p>
            <a:pPr marL="914400" lvl="3">
              <a:lnSpc>
                <a:spcPct val="100000"/>
              </a:lnSpc>
              <a:spcBef>
                <a:spcPts val="0"/>
              </a:spcBef>
            </a:pPr>
            <a:r>
              <a:rPr lang="en-US" dirty="0">
                <a:solidFill>
                  <a:schemeClr val="bg1"/>
                </a:solidFill>
                <a:latin typeface="Arial" panose="020B0604020202020204" pitchFamily="34" charset="0"/>
              </a:rPr>
              <a:t>Excellent background + color Scheme </a:t>
            </a:r>
          </a:p>
          <a:p>
            <a:r>
              <a:rPr lang="en-US" sz="1400" dirty="0">
                <a:solidFill>
                  <a:schemeClr val="bg1"/>
                </a:solidFill>
                <a:latin typeface="Arial" panose="020B0604020202020204" pitchFamily="34" charset="0"/>
              </a:rPr>
              <a:t>Rebecca: </a:t>
            </a:r>
          </a:p>
          <a:p>
            <a:pPr marL="914400" lvl="3">
              <a:lnSpc>
                <a:spcPct val="100000"/>
              </a:lnSpc>
              <a:spcBef>
                <a:spcPts val="0"/>
              </a:spcBef>
            </a:pPr>
            <a:r>
              <a:rPr lang="en-US" dirty="0">
                <a:solidFill>
                  <a:schemeClr val="bg1"/>
                </a:solidFill>
                <a:latin typeface="Arial" panose="020B0604020202020204" pitchFamily="34" charset="0"/>
              </a:rPr>
              <a:t>Our team! </a:t>
            </a:r>
          </a:p>
          <a:p>
            <a:r>
              <a:rPr lang="en-US" sz="1400" dirty="0">
                <a:solidFill>
                  <a:schemeClr val="bg1"/>
                </a:solidFill>
                <a:latin typeface="Arial" panose="020B0604020202020204" pitchFamily="34" charset="0"/>
              </a:rPr>
              <a:t>Skye: </a:t>
            </a:r>
          </a:p>
          <a:p>
            <a:pPr marL="914400" lvl="3">
              <a:lnSpc>
                <a:spcPct val="100000"/>
              </a:lnSpc>
              <a:spcBef>
                <a:spcPts val="0"/>
              </a:spcBef>
            </a:pPr>
            <a:r>
              <a:rPr lang="en-US" dirty="0">
                <a:solidFill>
                  <a:schemeClr val="bg1"/>
                </a:solidFill>
                <a:latin typeface="Arial" panose="020B0604020202020204" pitchFamily="34" charset="0"/>
              </a:rPr>
              <a:t>Good concept, fun theme, great team! </a:t>
            </a:r>
          </a:p>
          <a:p>
            <a:endParaRPr lang="en-US" sz="1400" dirty="0">
              <a:solidFill>
                <a:schemeClr val="bg1"/>
              </a:solidFill>
              <a:latin typeface="Arial" panose="020B0604020202020204" pitchFamily="34" charset="0"/>
            </a:endParaRPr>
          </a:p>
          <a:p>
            <a:pPr marL="114300" indent="0">
              <a:buFont typeface="Arial"/>
              <a:buNone/>
            </a:pPr>
            <a:endParaRPr lang="en-US" dirty="0">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prstGeom prst="rect">
            <a:avLst/>
          </a:prstGeom>
          <a:solidFill>
            <a:schemeClr val="tx1">
              <a:lumMod val="65000"/>
              <a:lumOff val="35000"/>
              <a:alpha val="88000"/>
            </a:schemeClr>
          </a:solidFill>
          <a:ln>
            <a:noFill/>
          </a:ln>
        </p:spPr>
        <p:txBody>
          <a:bodyPr spcFirstLastPara="1" wrap="square" lIns="91425" tIns="91425" rIns="91425" bIns="91425" anchor="t" anchorCtr="0">
            <a:noAutofit/>
          </a:bodyPr>
          <a:lstStyle/>
          <a:p>
            <a:pPr marL="114300">
              <a:lnSpc>
                <a:spcPct val="115000"/>
              </a:lnSpc>
              <a:buClr>
                <a:schemeClr val="dk2"/>
              </a:buClr>
              <a:buSzPts val="1800"/>
            </a:pPr>
            <a:r>
              <a:rPr lang="en" sz="4400" dirty="0">
                <a:solidFill>
                  <a:srgbClr val="FF0000"/>
                </a:solidFill>
              </a:rPr>
              <a:t>Demo</a:t>
            </a:r>
            <a:endParaRPr sz="4400" dirty="0">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Directions for Future Development</a:t>
            </a:r>
            <a:endParaRPr dirty="0">
              <a:solidFill>
                <a:schemeClr val="bg1"/>
              </a:solidFill>
            </a:endParaRPr>
          </a:p>
        </p:txBody>
      </p:sp>
      <p:sp>
        <p:nvSpPr>
          <p:cNvPr id="83" name="Google Shape;83;p18"/>
          <p:cNvSpPr txBox="1">
            <a:spLocks noGrp="1"/>
          </p:cNvSpPr>
          <p:nvPr>
            <p:ph type="body" idx="1"/>
          </p:nvPr>
        </p:nvSpPr>
        <p:spPr>
          <a:prstGeom prst="rect">
            <a:avLst/>
          </a:prstGeom>
          <a:solidFill>
            <a:schemeClr val="tx1">
              <a:lumMod val="65000"/>
              <a:lumOff val="35000"/>
              <a:alpha val="88000"/>
            </a:schemeClr>
          </a:solidFill>
          <a:ln>
            <a:noFill/>
          </a:ln>
        </p:spPr>
        <p:txBody>
          <a:bodyPr spcFirstLastPara="1" wrap="square" lIns="91425" tIns="91425" rIns="91425" bIns="91425" anchor="t" anchorCtr="0">
            <a:noAutofit/>
          </a:bodyPr>
          <a:lstStyle/>
          <a:p>
            <a:pPr marL="114300" lvl="0" indent="0" algn="l" rtl="0">
              <a:spcBef>
                <a:spcPts val="0"/>
              </a:spcBef>
              <a:spcAft>
                <a:spcPts val="0"/>
              </a:spcAft>
              <a:buSzPts val="1800"/>
              <a:buNone/>
            </a:pPr>
            <a:r>
              <a:rPr lang="en-US" dirty="0">
                <a:solidFill>
                  <a:srgbClr val="FF0000"/>
                </a:solidFill>
              </a:rPr>
              <a:t>Utilize Additional APIs</a:t>
            </a:r>
          </a:p>
          <a:p>
            <a:pPr marL="457200" lvl="0" indent="-342900" algn="l" rtl="0">
              <a:spcBef>
                <a:spcPts val="0"/>
              </a:spcBef>
              <a:spcAft>
                <a:spcPts val="0"/>
              </a:spcAft>
              <a:buSzPts val="1800"/>
              <a:buChar char="●"/>
            </a:pPr>
            <a:r>
              <a:rPr lang="en-US" sz="1800" b="0" i="0" u="none" strike="noStrike" dirty="0">
                <a:solidFill>
                  <a:schemeClr val="bg1"/>
                </a:solidFill>
                <a:effectLst/>
                <a:latin typeface="Arial" panose="020B0604020202020204" pitchFamily="34" charset="0"/>
              </a:rPr>
              <a:t>Add YouTube videos</a:t>
            </a:r>
          </a:p>
          <a:p>
            <a:pPr marL="457200" lvl="0" indent="-342900" algn="l" rtl="0">
              <a:spcBef>
                <a:spcPts val="0"/>
              </a:spcBef>
              <a:spcAft>
                <a:spcPts val="0"/>
              </a:spcAft>
              <a:buSzPts val="1800"/>
              <a:buChar char="●"/>
            </a:pPr>
            <a:r>
              <a:rPr lang="en-US" dirty="0">
                <a:solidFill>
                  <a:schemeClr val="bg1"/>
                </a:solidFill>
                <a:latin typeface="Arial" panose="020B0604020202020204" pitchFamily="34" charset="0"/>
              </a:rPr>
              <a:t>Add Yelp Reviews</a:t>
            </a:r>
          </a:p>
          <a:p>
            <a:pPr marL="457200" lvl="0" indent="-342900" algn="l" rtl="0">
              <a:spcBef>
                <a:spcPts val="0"/>
              </a:spcBef>
              <a:spcAft>
                <a:spcPts val="0"/>
              </a:spcAft>
              <a:buSzPts val="1800"/>
              <a:buChar char="●"/>
            </a:pPr>
            <a:r>
              <a:rPr lang="en-US" dirty="0">
                <a:solidFill>
                  <a:schemeClr val="bg1"/>
                </a:solidFill>
                <a:latin typeface="Arial" panose="020B0604020202020204" pitchFamily="34" charset="0"/>
              </a:rPr>
              <a:t>Incorporate other Social Media Features</a:t>
            </a:r>
          </a:p>
          <a:p>
            <a:pPr marL="114300" lvl="0" indent="0" algn="l" rtl="0">
              <a:spcBef>
                <a:spcPts val="0"/>
              </a:spcBef>
              <a:spcAft>
                <a:spcPts val="0"/>
              </a:spcAft>
              <a:buSzPts val="1800"/>
              <a:buNone/>
            </a:pPr>
            <a:r>
              <a:rPr lang="en-US" dirty="0">
                <a:solidFill>
                  <a:srgbClr val="FF0000"/>
                </a:solidFill>
              </a:rPr>
              <a:t>Add additional Marketing Services</a:t>
            </a:r>
          </a:p>
          <a:p>
            <a:pPr marL="457200" lvl="0" indent="-342900" algn="l" rtl="0">
              <a:spcBef>
                <a:spcPts val="0"/>
              </a:spcBef>
              <a:spcAft>
                <a:spcPts val="0"/>
              </a:spcAft>
              <a:buSzPts val="1800"/>
              <a:buChar char="●"/>
            </a:pPr>
            <a:r>
              <a:rPr lang="en-US" sz="1800" b="0" i="0" u="none" strike="noStrike" dirty="0">
                <a:solidFill>
                  <a:schemeClr val="bg1"/>
                </a:solidFill>
                <a:effectLst/>
                <a:latin typeface="Arial" panose="020B0604020202020204" pitchFamily="34" charset="0"/>
              </a:rPr>
              <a:t>Google Business</a:t>
            </a:r>
          </a:p>
          <a:p>
            <a:pPr marL="457200" lvl="0" indent="-342900" algn="l" rtl="0">
              <a:spcBef>
                <a:spcPts val="0"/>
              </a:spcBef>
              <a:spcAft>
                <a:spcPts val="0"/>
              </a:spcAft>
              <a:buSzPts val="1800"/>
              <a:buChar char="●"/>
            </a:pPr>
            <a:r>
              <a:rPr lang="en-US" dirty="0">
                <a:solidFill>
                  <a:schemeClr val="bg1"/>
                </a:solidFill>
                <a:latin typeface="Arial" panose="020B0604020202020204" pitchFamily="34" charset="0"/>
              </a:rPr>
              <a:t>Video Editing</a:t>
            </a:r>
          </a:p>
          <a:p>
            <a:pPr marL="457200" lvl="0" indent="-342900" algn="l" rtl="0">
              <a:spcBef>
                <a:spcPts val="0"/>
              </a:spcBef>
              <a:spcAft>
                <a:spcPts val="0"/>
              </a:spcAft>
              <a:buSzPts val="1800"/>
              <a:buChar char="●"/>
            </a:pPr>
            <a:r>
              <a:rPr lang="en-US" sz="1800" b="0" i="0" u="none" strike="noStrike" dirty="0" err="1">
                <a:solidFill>
                  <a:schemeClr val="bg1"/>
                </a:solidFill>
                <a:effectLst/>
                <a:latin typeface="Arial" panose="020B0604020202020204" pitchFamily="34" charset="0"/>
              </a:rPr>
              <a:t>Etc</a:t>
            </a:r>
            <a:endParaRPr lang="en-US" sz="1800" b="0" i="0" u="none" strike="noStrike" dirty="0">
              <a:solidFill>
                <a:schemeClr val="bg1"/>
              </a:solidFill>
              <a:effectLst/>
              <a:latin typeface="Arial" panose="020B0604020202020204" pitchFamily="34" charset="0"/>
            </a:endParaRPr>
          </a:p>
          <a:p>
            <a:pPr marL="457200" lvl="0" indent="-342900" algn="l" rtl="0">
              <a:spcBef>
                <a:spcPts val="0"/>
              </a:spcBef>
              <a:spcAft>
                <a:spcPts val="0"/>
              </a:spcAft>
              <a:buSzPts val="1800"/>
              <a:buChar char="●"/>
            </a:pPr>
            <a:endParaRPr lang="en-US" dirty="0">
              <a:solidFill>
                <a:schemeClr val="bg1"/>
              </a:solidFill>
              <a:latin typeface="Arial" panose="020B0604020202020204" pitchFamily="34" charset="0"/>
            </a:endParaRPr>
          </a:p>
          <a:p>
            <a:pPr marL="457200" lvl="0" indent="-342900" algn="l" rtl="0">
              <a:spcBef>
                <a:spcPts val="0"/>
              </a:spcBef>
              <a:spcAft>
                <a:spcPts val="0"/>
              </a:spcAft>
              <a:buSzPts val="1800"/>
              <a:buChar char="●"/>
            </a:pPr>
            <a:endParaRPr dirty="0">
              <a:solidFill>
                <a:srgbClr val="FF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Links</a:t>
            </a:r>
            <a:endParaRPr dirty="0">
              <a:solidFill>
                <a:schemeClr val="bg1"/>
              </a:solidFill>
            </a:endParaRPr>
          </a:p>
        </p:txBody>
      </p:sp>
      <p:sp>
        <p:nvSpPr>
          <p:cNvPr id="89" name="Google Shape;89;p19"/>
          <p:cNvSpPr txBox="1">
            <a:spLocks noGrp="1"/>
          </p:cNvSpPr>
          <p:nvPr>
            <p:ph type="body" idx="1"/>
          </p:nvPr>
        </p:nvSpPr>
        <p:spPr>
          <a:prstGeom prst="rect">
            <a:avLst/>
          </a:prstGeom>
          <a:solidFill>
            <a:schemeClr val="tx1">
              <a:lumMod val="65000"/>
              <a:lumOff val="35000"/>
              <a:alpha val="88000"/>
            </a:schemeClr>
          </a:solidFill>
          <a:ln>
            <a:noFill/>
          </a:ln>
        </p:spPr>
        <p:txBody>
          <a:bodyPr spcFirstLastPara="1" wrap="square" lIns="91425" tIns="91425" rIns="91425" bIns="91425" anchor="t" anchorCtr="0">
            <a:noAutofit/>
          </a:bodyPr>
          <a:lstStyle/>
          <a:p>
            <a:r>
              <a:rPr lang="en" dirty="0">
                <a:solidFill>
                  <a:srgbClr val="FF0000"/>
                </a:solidFill>
              </a:rPr>
              <a:t>Deployed</a:t>
            </a:r>
            <a:endParaRPr dirty="0">
              <a:solidFill>
                <a:srgbClr val="FF0000"/>
              </a:solidFill>
            </a:endParaRPr>
          </a:p>
          <a:p>
            <a:r>
              <a:rPr lang="en" dirty="0">
                <a:solidFill>
                  <a:srgbClr val="FF0000"/>
                </a:solidFill>
              </a:rPr>
              <a:t>GitHub repo: </a:t>
            </a:r>
            <a:r>
              <a:rPr lang="en-US" dirty="0">
                <a:solidFill>
                  <a:srgbClr val="FF0000"/>
                </a:solidFill>
              </a:rPr>
              <a:t>https://github.com/skyelucking/Ala-Carte-Marketing</a:t>
            </a:r>
            <a:endParaRPr dirty="0">
              <a:solidFill>
                <a:srgbClr val="FF0000"/>
              </a:solidFill>
            </a:endParaRPr>
          </a:p>
        </p:txBody>
      </p:sp>
    </p:spTree>
  </p:cSld>
  <p:clrMapOvr>
    <a:overrideClrMapping bg1="lt1" tx1="dk1" bg2="dk2" tx2="lt2" accent1="accent1" accent2="accent2" accent3="accent3" accent4="accent4" accent5="accent5" accent6="accent6" hlink="hlink" folHlink="folHlink"/>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xml><?xml version="1.0" encoding="utf-8"?>
<a:themeOverride xmlns:a="http://schemas.openxmlformats.org/drawingml/2006/main">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docProps/app.xml><?xml version="1.0" encoding="utf-8"?>
<Properties xmlns="http://schemas.openxmlformats.org/officeDocument/2006/extended-properties" xmlns:vt="http://schemas.openxmlformats.org/officeDocument/2006/docPropsVTypes">
  <Template/>
  <TotalTime>69</TotalTime>
  <Words>481</Words>
  <Application>Microsoft Office PowerPoint</Application>
  <PresentationFormat>On-screen Show (16:9)</PresentationFormat>
  <Paragraphs>66</Paragraphs>
  <Slides>8</Slides>
  <Notes>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8</vt:i4>
      </vt:variant>
    </vt:vector>
  </HeadingPairs>
  <TitlesOfParts>
    <vt:vector size="10" baseType="lpstr">
      <vt:lpstr>Arial</vt:lpstr>
      <vt:lpstr>Simple Light</vt:lpstr>
      <vt:lpstr>Ala-Cart Marketing</vt:lpstr>
      <vt:lpstr>Elevator pitch:</vt:lpstr>
      <vt:lpstr>Concept</vt:lpstr>
      <vt:lpstr>Concept</vt:lpstr>
      <vt:lpstr>Process</vt:lpstr>
      <vt:lpstr>Demo</vt:lpstr>
      <vt:lpstr>Directions for Future Development</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Skye Lucking</dc:creator>
  <cp:lastModifiedBy>Skye Lucking</cp:lastModifiedBy>
  <cp:revision>8</cp:revision>
  <dcterms:modified xsi:type="dcterms:W3CDTF">2021-01-05T03:41:41Z</dcterms:modified>
</cp:coreProperties>
</file>